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71" r:id="rId6"/>
    <p:sldId id="258" r:id="rId7"/>
    <p:sldId id="273" r:id="rId8"/>
    <p:sldId id="274" r:id="rId9"/>
    <p:sldId id="259" r:id="rId10"/>
    <p:sldId id="264" r:id="rId11"/>
    <p:sldId id="265" r:id="rId12"/>
    <p:sldId id="266" r:id="rId13"/>
    <p:sldId id="267" r:id="rId14"/>
    <p:sldId id="268" r:id="rId15"/>
    <p:sldId id="272" r:id="rId16"/>
    <p:sldId id="262" r:id="rId17"/>
    <p:sldId id="260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 autoAdjust="0"/>
    <p:restoredTop sz="94660"/>
  </p:normalViewPr>
  <p:slideViewPr>
    <p:cSldViewPr>
      <p:cViewPr varScale="1">
        <p:scale>
          <a:sx n="80" d="100"/>
          <a:sy n="8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523AB-A8EE-47A4-B311-F6B7DF3C99B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D629-6258-4FD1-AC3A-72FF913ADF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GEO 2012-15 Work Plan rev 1.1</a:t>
            </a:r>
            <a:br>
              <a:rPr lang="en-US" b="1" dirty="0" smtClean="0"/>
            </a:br>
            <a:r>
              <a:rPr lang="en-US" b="1" i="1" dirty="0" smtClean="0"/>
              <a:t>HEALTH SBA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Two Tasks</a:t>
            </a:r>
            <a:br>
              <a:rPr lang="en-US" b="1" dirty="0" smtClean="0"/>
            </a:br>
            <a:r>
              <a:rPr lang="en-US" b="1" dirty="0" smtClean="0"/>
              <a:t>Six Task Components</a:t>
            </a:r>
            <a:br>
              <a:rPr lang="en-US" b="1" dirty="0" smtClean="0"/>
            </a:br>
            <a:r>
              <a:rPr lang="en-US" b="1" dirty="0" smtClean="0"/>
              <a:t>Health and Ecosystems Targets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/>
              <a:t>Highlights </a:t>
            </a:r>
            <a:r>
              <a:rPr lang="en-US" sz="3600" b="1" dirty="0"/>
              <a:t>(see details below)</a:t>
            </a:r>
          </a:p>
          <a:p>
            <a:pPr>
              <a:buNone/>
            </a:pPr>
            <a:r>
              <a:rPr lang="en-US" dirty="0"/>
              <a:t>• Test performed on a meningitis predictive model to meet information needs for reactive </a:t>
            </a:r>
            <a:r>
              <a:rPr lang="en-US" dirty="0" smtClean="0"/>
              <a:t>and preventive </a:t>
            </a:r>
            <a:r>
              <a:rPr lang="en-US" dirty="0"/>
              <a:t>vaccination. Protocol prepared for testing in Benin, Togo, Nigeria, and Chad</a:t>
            </a:r>
          </a:p>
          <a:p>
            <a:pPr>
              <a:buNone/>
            </a:pPr>
            <a:r>
              <a:rPr lang="en-US" dirty="0"/>
              <a:t>• Influenza data jointly analyzed by USA and numerous countries in Europe and </a:t>
            </a:r>
            <a:r>
              <a:rPr lang="en-US" dirty="0" smtClean="0"/>
              <a:t>Africa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International online comparison of dust forecasts underway</a:t>
            </a:r>
          </a:p>
          <a:p>
            <a:pPr>
              <a:buNone/>
            </a:pPr>
            <a:r>
              <a:rPr lang="en-US" dirty="0"/>
              <a:t>• Feasibility of using remotely-sensed data as a proxy for in-situ air pollution levels under study</a:t>
            </a:r>
          </a:p>
          <a:p>
            <a:pPr>
              <a:buNone/>
            </a:pPr>
            <a:r>
              <a:rPr lang="en-US" dirty="0"/>
              <a:t>• Hot-spots of cholera infections and related high cholera risk areas located</a:t>
            </a:r>
          </a:p>
          <a:p>
            <a:pPr>
              <a:buNone/>
            </a:pPr>
            <a:r>
              <a:rPr lang="en-US" dirty="0"/>
              <a:t>• New initiative launched to improve prediction, detection of, and intervention on </a:t>
            </a:r>
            <a:r>
              <a:rPr lang="en-US" dirty="0" err="1" smtClean="0"/>
              <a:t>Leptospirosis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Actions </a:t>
            </a:r>
            <a:r>
              <a:rPr lang="en-US" b="1" dirty="0"/>
              <a:t>Needed from GEO Members and Participating Organizations</a:t>
            </a:r>
          </a:p>
          <a:p>
            <a:pPr>
              <a:buNone/>
            </a:pPr>
            <a:r>
              <a:rPr lang="en-US" i="1" dirty="0"/>
              <a:t>Additional Resources and/or Contributions</a:t>
            </a:r>
          </a:p>
          <a:p>
            <a:pPr>
              <a:buNone/>
            </a:pPr>
            <a:r>
              <a:rPr lang="en-US" dirty="0"/>
              <a:t>• Ensure health national/international activities are connected to the present Task</a:t>
            </a:r>
          </a:p>
          <a:p>
            <a:pPr>
              <a:buNone/>
            </a:pPr>
            <a:r>
              <a:rPr lang="en-US" dirty="0"/>
              <a:t>• Encourage WHO to become a Participating Organization in GEO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b="1" dirty="0" smtClean="0"/>
              <a:t>Task Overview of Progress</a:t>
            </a:r>
          </a:p>
          <a:p>
            <a:r>
              <a:rPr lang="en-US" dirty="0"/>
              <a:t>Thanks to sound financial backing, the development of a global observation system for mercury </a:t>
            </a:r>
            <a:r>
              <a:rPr lang="en-US" dirty="0" smtClean="0"/>
              <a:t>is advancing </a:t>
            </a:r>
            <a:r>
              <a:rPr lang="en-US" dirty="0"/>
              <a:t>well. Also, the implementation of the global monitoring plan for persistent </a:t>
            </a:r>
            <a:r>
              <a:rPr lang="en-US" dirty="0" smtClean="0"/>
              <a:t>organic pollutants </a:t>
            </a:r>
            <a:r>
              <a:rPr lang="en-US" dirty="0"/>
              <a:t>(Phase II) is making progress, consistently with the terms of the Stockholm Convention.</a:t>
            </a:r>
          </a:p>
          <a:p>
            <a:r>
              <a:rPr lang="en-US" dirty="0"/>
              <a:t>Activities to monitor pollutants and their compounds in air, water, soil, vegetation and biota </a:t>
            </a:r>
            <a:r>
              <a:rPr lang="en-US" dirty="0" smtClean="0"/>
              <a:t>mainly relate </a:t>
            </a:r>
            <a:r>
              <a:rPr lang="en-US" dirty="0"/>
              <a:t>to mercury and persistent organic pollutants. Efforts could be extended to additional </a:t>
            </a:r>
            <a:r>
              <a:rPr lang="en-US" dirty="0" smtClean="0"/>
              <a:t>pollutants pending </a:t>
            </a:r>
            <a:r>
              <a:rPr lang="en-US" dirty="0"/>
              <a:t>on further contributions by GEO Members and Participating Organizations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Highlights </a:t>
            </a:r>
            <a:r>
              <a:rPr lang="en-US" sz="4000" b="1" dirty="0"/>
              <a:t>(see details below)</a:t>
            </a:r>
          </a:p>
          <a:p>
            <a:pPr>
              <a:buNone/>
            </a:pPr>
            <a:r>
              <a:rPr lang="en-US" sz="3400" dirty="0"/>
              <a:t>• Ground-based observing system for mercury established</a:t>
            </a:r>
          </a:p>
          <a:p>
            <a:pPr>
              <a:buNone/>
            </a:pPr>
            <a:r>
              <a:rPr lang="en-US" sz="3400" dirty="0"/>
              <a:t>• Oceanographic campaigns performed over Mediterranean Sea and Atlantic Ocean</a:t>
            </a:r>
          </a:p>
          <a:p>
            <a:pPr>
              <a:buNone/>
            </a:pPr>
            <a:r>
              <a:rPr lang="en-US" sz="3400" dirty="0"/>
              <a:t>• Spatial Data Infrastructure (SDI) for mercury designed and structured</a:t>
            </a:r>
          </a:p>
          <a:p>
            <a:pPr>
              <a:buNone/>
            </a:pPr>
            <a:r>
              <a:rPr lang="en-US" sz="3400" dirty="0"/>
              <a:t>• Networking activities ongoing to develop capacity and improve instrumentation and system design</a:t>
            </a:r>
          </a:p>
          <a:p>
            <a:pPr>
              <a:buNone/>
            </a:pPr>
            <a:r>
              <a:rPr lang="en-US" sz="3400" dirty="0"/>
              <a:t>• Persistent Organic Pollutants (POP) concentration data in ambient air, human blood and </a:t>
            </a:r>
            <a:r>
              <a:rPr lang="en-US" sz="3400" dirty="0" smtClean="0"/>
              <a:t>milk evaluated</a:t>
            </a:r>
            <a:r>
              <a:rPr lang="en-US" sz="3400" dirty="0"/>
              <a:t>; major drawbacks identified</a:t>
            </a:r>
          </a:p>
          <a:p>
            <a:pPr>
              <a:buNone/>
            </a:pPr>
            <a:r>
              <a:rPr lang="en-US" sz="3400" dirty="0"/>
              <a:t>• Baseline data gathered for 10 new POPs listed in Stockholm Convention</a:t>
            </a:r>
          </a:p>
          <a:p>
            <a:pPr>
              <a:buNone/>
            </a:pPr>
            <a:r>
              <a:rPr lang="en-US" sz="3400" dirty="0"/>
              <a:t>• 1st version of POP Global Monitoring Plan portal online and data visualization tools developed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4000" b="1" dirty="0" smtClean="0"/>
              <a:t>Actions </a:t>
            </a:r>
            <a:r>
              <a:rPr lang="en-US" sz="4000" b="1" dirty="0"/>
              <a:t>Needed from GEO Members and Participating Organizations</a:t>
            </a:r>
          </a:p>
          <a:p>
            <a:pPr>
              <a:buNone/>
            </a:pPr>
            <a:r>
              <a:rPr lang="en-US" sz="3400" i="1" dirty="0"/>
              <a:t>Technical</a:t>
            </a:r>
          </a:p>
          <a:p>
            <a:pPr>
              <a:buNone/>
            </a:pPr>
            <a:r>
              <a:rPr lang="en-US" dirty="0"/>
              <a:t>• Increase advocacy for in-situ Quality Assurance/Quality Control procedures</a:t>
            </a:r>
          </a:p>
          <a:p>
            <a:pPr>
              <a:buNone/>
            </a:pPr>
            <a:r>
              <a:rPr lang="en-US" dirty="0"/>
              <a:t>• Develop more advanced sensors for Mercury and POPs to make observing systems less </a:t>
            </a:r>
            <a:r>
              <a:rPr lang="en-US" dirty="0" smtClean="0"/>
              <a:t>human dependent</a:t>
            </a:r>
            <a:endParaRPr lang="en-US" dirty="0"/>
          </a:p>
          <a:p>
            <a:pPr>
              <a:buNone/>
            </a:pPr>
            <a:r>
              <a:rPr lang="en-US" sz="3400" i="1" dirty="0"/>
              <a:t>Management</a:t>
            </a:r>
          </a:p>
          <a:p>
            <a:pPr>
              <a:buNone/>
            </a:pPr>
            <a:r>
              <a:rPr lang="en-US" dirty="0"/>
              <a:t>• Encourage active participation from Leads/Contributors and development of new projects</a:t>
            </a:r>
          </a:p>
          <a:p>
            <a:pPr>
              <a:buNone/>
            </a:pPr>
            <a:r>
              <a:rPr lang="en-US" dirty="0"/>
              <a:t>• Establish a close cooperation/coordination with Infrastructure Tasks</a:t>
            </a:r>
          </a:p>
          <a:p>
            <a:pPr>
              <a:buNone/>
            </a:pPr>
            <a:r>
              <a:rPr lang="en-US" sz="3400" i="1" dirty="0"/>
              <a:t>Additional Resources and/or Contributions</a:t>
            </a:r>
          </a:p>
          <a:p>
            <a:pPr>
              <a:buNone/>
            </a:pPr>
            <a:r>
              <a:rPr lang="en-US" dirty="0"/>
              <a:t>• Ensure national/international participation in pollutant monitoring activities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7707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HE-01 Tools </a:t>
            </a:r>
          </a:p>
          <a:p>
            <a:pPr algn="ctr"/>
            <a:r>
              <a:rPr lang="en-US" b="1" dirty="0" smtClean="0"/>
              <a:t>&amp; Info for </a:t>
            </a:r>
          </a:p>
          <a:p>
            <a:pPr algn="ctr"/>
            <a:r>
              <a:rPr lang="en-US" b="1" dirty="0" smtClean="0"/>
              <a:t>Health DM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1" y="259080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HE-02</a:t>
            </a:r>
          </a:p>
          <a:p>
            <a:pPr algn="ctr"/>
            <a:r>
              <a:rPr lang="en-US" b="1" dirty="0" smtClean="0"/>
              <a:t>Tracking</a:t>
            </a:r>
          </a:p>
          <a:p>
            <a:pPr algn="ctr"/>
            <a:r>
              <a:rPr lang="en-US" b="1" dirty="0"/>
              <a:t>P</a:t>
            </a:r>
            <a:r>
              <a:rPr lang="en-US" b="1" dirty="0" smtClean="0"/>
              <a:t>ollutants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Ecosystems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429000" y="4572000"/>
            <a:ext cx="2286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Health and Environment </a:t>
            </a:r>
            <a:r>
              <a:rPr lang="en-US" sz="2000" b="1" i="1" dirty="0" err="1" smtClean="0"/>
              <a:t>CoP</a:t>
            </a:r>
            <a:endParaRPr lang="en-US" sz="2000" b="1" i="1" dirty="0"/>
          </a:p>
        </p:txBody>
      </p:sp>
      <p:sp>
        <p:nvSpPr>
          <p:cNvPr id="9" name="Hexagon 8"/>
          <p:cNvSpPr/>
          <p:nvPr/>
        </p:nvSpPr>
        <p:spPr>
          <a:xfrm>
            <a:off x="64008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Mercury</a:t>
            </a:r>
            <a:endParaRPr lang="en-US" b="1" dirty="0"/>
          </a:p>
        </p:txBody>
      </p:sp>
      <p:sp>
        <p:nvSpPr>
          <p:cNvPr id="10" name="Hexagon 9"/>
          <p:cNvSpPr/>
          <p:nvPr/>
        </p:nvSpPr>
        <p:spPr>
          <a:xfrm>
            <a:off x="76962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POPs, etc</a:t>
            </a:r>
            <a:endParaRPr lang="en-US" b="1" dirty="0"/>
          </a:p>
        </p:txBody>
      </p:sp>
      <p:sp>
        <p:nvSpPr>
          <p:cNvPr id="11" name="Hexagon 10"/>
          <p:cNvSpPr/>
          <p:nvPr/>
        </p:nvSpPr>
        <p:spPr>
          <a:xfrm>
            <a:off x="1524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AQ</a:t>
            </a:r>
            <a:endParaRPr lang="en-US" b="1" dirty="0"/>
          </a:p>
        </p:txBody>
      </p:sp>
      <p:sp>
        <p:nvSpPr>
          <p:cNvPr id="12" name="Hexagon 11"/>
          <p:cNvSpPr/>
          <p:nvPr/>
        </p:nvSpPr>
        <p:spPr>
          <a:xfrm>
            <a:off x="1524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</a:t>
            </a:r>
          </a:p>
          <a:p>
            <a:pPr algn="ctr"/>
            <a:r>
              <a:rPr lang="en-US" b="1" dirty="0" smtClean="0"/>
              <a:t>WQ</a:t>
            </a:r>
            <a:endParaRPr lang="en-US" b="1" dirty="0"/>
          </a:p>
        </p:txBody>
      </p:sp>
      <p:sp>
        <p:nvSpPr>
          <p:cNvPr id="13" name="Hexagon 12"/>
          <p:cNvSpPr/>
          <p:nvPr/>
        </p:nvSpPr>
        <p:spPr>
          <a:xfrm>
            <a:off x="15240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C3</a:t>
            </a:r>
          </a:p>
          <a:p>
            <a:pPr algn="ctr"/>
            <a:r>
              <a:rPr lang="en-US" b="1" dirty="0" err="1" smtClean="0"/>
              <a:t>VBorne</a:t>
            </a:r>
            <a:endParaRPr lang="en-US" b="1" dirty="0"/>
          </a:p>
        </p:txBody>
      </p:sp>
      <p:sp>
        <p:nvSpPr>
          <p:cNvPr id="14" name="Hexagon 13"/>
          <p:cNvSpPr/>
          <p:nvPr/>
        </p:nvSpPr>
        <p:spPr>
          <a:xfrm>
            <a:off x="15240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C4</a:t>
            </a:r>
          </a:p>
          <a:p>
            <a:pPr algn="ctr"/>
            <a:r>
              <a:rPr lang="en-US" b="1" dirty="0" smtClean="0"/>
              <a:t>Holistic</a:t>
            </a:r>
            <a:endParaRPr lang="en-US" b="1" dirty="0"/>
          </a:p>
        </p:txBody>
      </p:sp>
      <p:sp>
        <p:nvSpPr>
          <p:cNvPr id="19" name="Up Arrow 18"/>
          <p:cNvSpPr/>
          <p:nvPr/>
        </p:nvSpPr>
        <p:spPr>
          <a:xfrm>
            <a:off x="1371600" y="3124200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543800" y="3429000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5325070"/>
            <a:ext cx="1483868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SB-01   SB-04</a:t>
            </a:r>
            <a:endParaRPr lang="en-US" dirty="0"/>
          </a:p>
          <a:p>
            <a:r>
              <a:rPr lang="en-US" dirty="0" smtClean="0"/>
              <a:t>HE-01  WA-01</a:t>
            </a:r>
            <a:endParaRPr lang="en-US" dirty="0"/>
          </a:p>
          <a:p>
            <a:r>
              <a:rPr lang="en-US" dirty="0" smtClean="0"/>
              <a:t>EC-01   BI-01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715000"/>
            <a:ext cx="2057400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SB-01   DI-01  AG-01</a:t>
            </a:r>
          </a:p>
          <a:p>
            <a:r>
              <a:rPr lang="en-US" dirty="0" smtClean="0"/>
              <a:t>CL-01  WE-01 HE-01  WA-01 EC-01   BI-01</a:t>
            </a:r>
            <a:endParaRPr lang="en-US" dirty="0"/>
          </a:p>
        </p:txBody>
      </p:sp>
      <p:sp>
        <p:nvSpPr>
          <p:cNvPr id="24" name="Up-Down Arrow 23"/>
          <p:cNvSpPr/>
          <p:nvPr/>
        </p:nvSpPr>
        <p:spPr>
          <a:xfrm>
            <a:off x="1219200" y="4648200"/>
            <a:ext cx="609600" cy="11430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391400" y="4114800"/>
            <a:ext cx="609600" cy="12954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29400" y="4572000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992469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657600" y="2438400"/>
            <a:ext cx="18288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Societal Benefit</a:t>
            </a:r>
          </a:p>
          <a:p>
            <a:pPr algn="ctr"/>
            <a:r>
              <a:rPr lang="en-US" b="1" dirty="0" smtClean="0"/>
              <a:t>Implementation Board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44411" y="5791200"/>
            <a:ext cx="2957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Review and Integration</a:t>
            </a:r>
          </a:p>
          <a:p>
            <a:pPr algn="ctr"/>
            <a:r>
              <a:rPr lang="en-US" b="1" dirty="0" smtClean="0"/>
              <a:t> of Component Activities</a:t>
            </a:r>
          </a:p>
          <a:p>
            <a:pPr algn="ctr"/>
            <a:r>
              <a:rPr lang="en-US" b="1" dirty="0" smtClean="0"/>
              <a:t>&amp; connections with WP tasks</a:t>
            </a:r>
            <a:endParaRPr lang="en-US" b="1" dirty="0"/>
          </a:p>
        </p:txBody>
      </p:sp>
      <p:sp>
        <p:nvSpPr>
          <p:cNvPr id="30" name="Up Arrow 29"/>
          <p:cNvSpPr/>
          <p:nvPr/>
        </p:nvSpPr>
        <p:spPr>
          <a:xfrm rot="2666723">
            <a:off x="2417818" y="1205919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19042871">
            <a:off x="6315206" y="1148769"/>
            <a:ext cx="304800" cy="18917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52800" y="3468469"/>
            <a:ext cx="2437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Review and Integration</a:t>
            </a:r>
          </a:p>
          <a:p>
            <a:pPr algn="ctr"/>
            <a:r>
              <a:rPr lang="en-US" b="1" dirty="0" smtClean="0"/>
              <a:t> of Component Outputs</a:t>
            </a:r>
          </a:p>
          <a:p>
            <a:pPr algn="ctr"/>
            <a:r>
              <a:rPr lang="en-US" b="1" dirty="0" smtClean="0"/>
              <a:t>And Outcomes</a:t>
            </a:r>
            <a:endParaRPr lang="en-US" b="1" dirty="0"/>
          </a:p>
        </p:txBody>
      </p:sp>
      <p:sp>
        <p:nvSpPr>
          <p:cNvPr id="35" name="Up Arrow 34"/>
          <p:cNvSpPr/>
          <p:nvPr/>
        </p:nvSpPr>
        <p:spPr>
          <a:xfrm rot="18848673">
            <a:off x="3919598" y="1362308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Up Arrow 35"/>
          <p:cNvSpPr/>
          <p:nvPr/>
        </p:nvSpPr>
        <p:spPr>
          <a:xfrm rot="2666723">
            <a:off x="5892317" y="3961665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Up Arrow 36"/>
          <p:cNvSpPr/>
          <p:nvPr/>
        </p:nvSpPr>
        <p:spPr>
          <a:xfrm rot="18848673">
            <a:off x="3005198" y="4105508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1000" y="152400"/>
            <a:ext cx="8388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HEALTH SBA TASKS AND GOVERNANCE</a:t>
            </a:r>
            <a:endParaRPr lang="en-US" sz="4000" b="1" dirty="0"/>
          </a:p>
        </p:txBody>
      </p:sp>
      <p:sp>
        <p:nvSpPr>
          <p:cNvPr id="39" name="Up Arrow 38"/>
          <p:cNvSpPr/>
          <p:nvPr/>
        </p:nvSpPr>
        <p:spPr>
          <a:xfrm rot="17600012">
            <a:off x="5476513" y="485943"/>
            <a:ext cx="304800" cy="3313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2666723">
            <a:off x="4750072" y="1370864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 rot="5400000">
            <a:off x="2743200" y="2362200"/>
            <a:ext cx="381000" cy="1447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 rot="5400000">
            <a:off x="6057900" y="2324100"/>
            <a:ext cx="381000" cy="15240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57400" y="1752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 smtClean="0">
                <a:solidFill>
                  <a:srgbClr val="000000"/>
                </a:solidFill>
              </a:rPr>
              <a:t>-  -  -  -  -  -To be demonstrated by -  -  -  -  -  -</a:t>
            </a:r>
            <a:endParaRPr lang="en-US" sz="20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362200" y="2743200"/>
            <a:ext cx="118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Reports to</a:t>
            </a:r>
          </a:p>
          <a:p>
            <a:pPr algn="ctr"/>
            <a:r>
              <a:rPr lang="en-US" b="1" dirty="0" err="1" smtClean="0"/>
              <a:t>ExCom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2743200"/>
            <a:ext cx="118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Reports to</a:t>
            </a:r>
          </a:p>
          <a:p>
            <a:pPr algn="ctr"/>
            <a:r>
              <a:rPr lang="en-US" b="1" dirty="0" err="1" smtClean="0"/>
              <a:t>ExCom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43000" y="36576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HE-01 </a:t>
            </a:r>
          </a:p>
          <a:p>
            <a:r>
              <a:rPr lang="en-US" b="1" dirty="0" smtClean="0"/>
              <a:t>Task </a:t>
            </a:r>
          </a:p>
          <a:p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315200" y="3581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HE-02 </a:t>
            </a:r>
          </a:p>
          <a:p>
            <a:r>
              <a:rPr lang="en-US" b="1" dirty="0" smtClean="0"/>
              <a:t>Task </a:t>
            </a:r>
          </a:p>
          <a:p>
            <a:r>
              <a:rPr lang="en-US" b="1" dirty="0" smtClean="0"/>
              <a:t>Team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and Environment </a:t>
            </a:r>
            <a:r>
              <a:rPr lang="en-US" b="1" dirty="0" err="1" smtClean="0"/>
              <a:t>CoP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CoP</a:t>
            </a:r>
            <a:r>
              <a:rPr lang="en-US" dirty="0" smtClean="0"/>
              <a:t> both implements and oversees many of the ongoing projects in GEO’s Work Plan.  </a:t>
            </a:r>
          </a:p>
          <a:p>
            <a:pPr>
              <a:buNone/>
            </a:pPr>
            <a:r>
              <a:rPr lang="en-US" dirty="0" smtClean="0"/>
              <a:t>Meetings: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July 2009 – Geneva (formation of the </a:t>
            </a:r>
            <a:r>
              <a:rPr lang="en-US" dirty="0" err="1" smtClean="0"/>
              <a:t>CoP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Dec 2009 – Washington (Health Workshop)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July 2010 – Paris (task status review)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Mar 2011 – Geneva (proposed the new WP 2012-15 tasks &amp; components.)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Aug 2012 – </a:t>
            </a:r>
            <a:r>
              <a:rPr lang="en-US" dirty="0" err="1" smtClean="0"/>
              <a:t>Karlsruhr</a:t>
            </a:r>
            <a:r>
              <a:rPr lang="en-US" dirty="0" smtClean="0"/>
              <a:t> (task status review)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GEO Health </a:t>
            </a:r>
            <a:r>
              <a:rPr lang="en-US" b="1" dirty="0" smtClean="0"/>
              <a:t>&amp; </a:t>
            </a:r>
            <a:r>
              <a:rPr lang="en-US" b="1" dirty="0"/>
              <a:t>Environment Community of </a:t>
            </a:r>
            <a:r>
              <a:rPr lang="en-US" b="1" dirty="0" smtClean="0"/>
              <a:t>Practice, 4</a:t>
            </a:r>
            <a:r>
              <a:rPr lang="en-US" b="1" baseline="30000" dirty="0" smtClean="0"/>
              <a:t>th</a:t>
            </a:r>
            <a:r>
              <a:rPr lang="en-US" b="1" dirty="0" smtClean="0"/>
              <a:t> Workshop, 25-27 July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The goals of the </a:t>
            </a:r>
            <a:r>
              <a:rPr lang="en-US" b="1" dirty="0" smtClean="0"/>
              <a:t>workshop</a:t>
            </a:r>
            <a:r>
              <a:rPr lang="en-US" dirty="0" smtClean="0"/>
              <a:t>: </a:t>
            </a:r>
          </a:p>
          <a:p>
            <a:r>
              <a:rPr lang="en-US" dirty="0" smtClean="0"/>
              <a:t>review the report on the </a:t>
            </a:r>
            <a:r>
              <a:rPr lang="en-US" dirty="0"/>
              <a:t>former workshop, </a:t>
            </a:r>
            <a:endParaRPr lang="en-US" dirty="0" smtClean="0"/>
          </a:p>
          <a:p>
            <a:r>
              <a:rPr lang="en-US" dirty="0" smtClean="0"/>
              <a:t>prepare </a:t>
            </a:r>
            <a:r>
              <a:rPr lang="en-US" dirty="0"/>
              <a:t>for the next GEO Plenary, </a:t>
            </a:r>
            <a:endParaRPr lang="en-US" dirty="0" smtClean="0"/>
          </a:p>
          <a:p>
            <a:r>
              <a:rPr lang="en-US" dirty="0" smtClean="0"/>
              <a:t>discuss the progress </a:t>
            </a:r>
            <a:r>
              <a:rPr lang="en-US" dirty="0"/>
              <a:t>of Task Components, </a:t>
            </a:r>
            <a:endParaRPr lang="en-US" dirty="0" smtClean="0"/>
          </a:p>
          <a:p>
            <a:r>
              <a:rPr lang="en-US" dirty="0" smtClean="0"/>
              <a:t>discuss </a:t>
            </a:r>
            <a:r>
              <a:rPr lang="en-US" dirty="0"/>
              <a:t>collaboration with other </a:t>
            </a:r>
            <a:r>
              <a:rPr lang="en-US" dirty="0" smtClean="0"/>
              <a:t>groups </a:t>
            </a:r>
            <a:r>
              <a:rPr lang="en-US" dirty="0"/>
              <a:t>like GFCS, </a:t>
            </a:r>
            <a:endParaRPr lang="en-US" dirty="0" smtClean="0"/>
          </a:p>
          <a:p>
            <a:r>
              <a:rPr lang="en-US" dirty="0" smtClean="0"/>
              <a:t>plan to coordinate with </a:t>
            </a:r>
            <a:r>
              <a:rPr lang="en-US" dirty="0"/>
              <a:t>other </a:t>
            </a:r>
            <a:r>
              <a:rPr lang="en-US" dirty="0" smtClean="0"/>
              <a:t>tasks, and</a:t>
            </a:r>
          </a:p>
          <a:p>
            <a:r>
              <a:rPr lang="en-US" dirty="0" smtClean="0"/>
              <a:t>discuss the health task resources</a:t>
            </a:r>
            <a:r>
              <a:rPr lang="en-US" dirty="0"/>
              <a:t>, </a:t>
            </a:r>
            <a:r>
              <a:rPr lang="en-US" dirty="0" smtClean="0"/>
              <a:t>data and information gaps </a:t>
            </a:r>
            <a:r>
              <a:rPr lang="en-US" dirty="0"/>
              <a:t>and other concerns. </a:t>
            </a:r>
          </a:p>
          <a:p>
            <a:pPr>
              <a:buNone/>
            </a:pPr>
            <a:r>
              <a:rPr lang="en-US" b="1" dirty="0" smtClean="0"/>
              <a:t>ftp</a:t>
            </a:r>
            <a:r>
              <a:rPr lang="en-US" b="1" dirty="0"/>
              <a:t>://ftp.earthobservations.org/meetings/201207_4th_geo_healthenv_karlsruhe_germany/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Highlights from CoP Meeting 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None/>
            </a:pPr>
            <a:r>
              <a:rPr lang="fr-CH" smtClean="0"/>
              <a:t>Updates on:</a:t>
            </a:r>
          </a:p>
          <a:p>
            <a:r>
              <a:rPr lang="fr-CH" smtClean="0"/>
              <a:t>Links with WHO and « watsan » projects</a:t>
            </a:r>
          </a:p>
          <a:p>
            <a:r>
              <a:rPr lang="fr-CH" smtClean="0"/>
              <a:t>EO2Heaven project</a:t>
            </a:r>
          </a:p>
          <a:p>
            <a:pPr lvl="1"/>
            <a:r>
              <a:rPr lang="fr-CH" smtClean="0"/>
              <a:t>Durban and Uganda case studie</a:t>
            </a:r>
          </a:p>
          <a:p>
            <a:pPr lvl="1"/>
            <a:r>
              <a:rPr lang="fr-CH" smtClean="0"/>
              <a:t>Mobile phone application for cholera patient tracking</a:t>
            </a:r>
          </a:p>
          <a:p>
            <a:r>
              <a:rPr lang="fr-CH" smtClean="0"/>
              <a:t>Cholera outbreak early warning system</a:t>
            </a:r>
          </a:p>
          <a:p>
            <a:r>
              <a:rPr lang="en-US" smtClean="0"/>
              <a:t>NASA Health and Air Quality Applications</a:t>
            </a:r>
          </a:p>
          <a:p>
            <a:r>
              <a:rPr lang="fr-CH" smtClean="0"/>
              <a:t>Potential synergies with Water SBA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Steps from Health </a:t>
            </a:r>
            <a:r>
              <a:rPr lang="en-US" dirty="0" err="1" smtClean="0"/>
              <a:t>CoP</a:t>
            </a:r>
            <a:r>
              <a:rPr lang="en-US" dirty="0" smtClean="0"/>
              <a:t> Workshop </a:t>
            </a:r>
            <a:endParaRPr lang="en-US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smtClean="0">
                <a:latin typeface="Arial" charset="0"/>
              </a:rPr>
              <a:t>Complete Task Component sheets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C1 sheet – teleconference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C3 PoC submitted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C4 additional inputs requested</a:t>
            </a:r>
          </a:p>
          <a:p>
            <a:r>
              <a:rPr lang="en-US" sz="2800" smtClean="0">
                <a:latin typeface="Arial" charset="0"/>
              </a:rPr>
              <a:t>Teleconferences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WQ + CoP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Task-Level (all Component Leads) bi-monthly</a:t>
            </a:r>
          </a:p>
          <a:p>
            <a:pPr>
              <a:buFont typeface="Arial" charset="0"/>
              <a:buNone/>
            </a:pPr>
            <a:r>
              <a:rPr lang="en-US" sz="2800" smtClean="0">
                <a:latin typeface="Arial" charset="0"/>
              </a:rPr>
              <a:t>		– CoP bi-monthly (alternate with Task-level)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Understanding </a:t>
            </a:r>
            <a:r>
              <a:rPr lang="en-US" b="1" dirty="0"/>
              <a:t>environmental factors affecting human health </a:t>
            </a:r>
            <a:r>
              <a:rPr lang="en-US" b="1" dirty="0" smtClean="0"/>
              <a:t>&amp; </a:t>
            </a:r>
            <a:r>
              <a:rPr lang="en-US" b="1" dirty="0"/>
              <a:t>well-being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01 Tools </a:t>
            </a:r>
            <a:r>
              <a:rPr lang="en-US" b="1" dirty="0"/>
              <a:t>and Information for Health </a:t>
            </a:r>
            <a:r>
              <a:rPr lang="en-US" b="1" dirty="0" smtClean="0"/>
              <a:t>Decision-Making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Air-borne Diseases, Air Quality </a:t>
            </a:r>
            <a:r>
              <a:rPr lang="en-US" b="1" dirty="0" smtClean="0"/>
              <a:t>&amp; Aeroallergens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Water-borne Diseases, Water Quality and </a:t>
            </a:r>
            <a:r>
              <a:rPr lang="en-US" b="1" dirty="0" smtClean="0"/>
              <a:t>Risk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Vector-borne </a:t>
            </a:r>
            <a:r>
              <a:rPr lang="en-US" b="1" dirty="0" smtClean="0"/>
              <a:t>Diseases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A Holistic Approach to Health: Transmission Dynamics, Urban Health Forecasting</a:t>
            </a:r>
            <a:r>
              <a:rPr lang="en-US" b="1" dirty="0" smtClean="0"/>
              <a:t>, Linkages </a:t>
            </a:r>
            <a:r>
              <a:rPr lang="en-US" b="1" dirty="0"/>
              <a:t>and New Technologies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02 Tracking Pollutants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Global Mercury Observation </a:t>
            </a:r>
            <a:r>
              <a:rPr lang="en-US" b="1" dirty="0" smtClean="0"/>
              <a:t>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Global Monitoring of Persistent Organic Pollutants, Emerging Contaminants and </a:t>
            </a:r>
            <a:r>
              <a:rPr lang="en-US" b="1" dirty="0" smtClean="0"/>
              <a:t>Global Change </a:t>
            </a:r>
            <a:r>
              <a:rPr lang="en-US" b="1" dirty="0"/>
              <a:t>Indicators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HE-01 Tools and Information for Health 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/>
              <a:t>Related GEOSS Strategic </a:t>
            </a:r>
            <a:r>
              <a:rPr lang="en-US" b="1" dirty="0" smtClean="0"/>
              <a:t>Target</a:t>
            </a:r>
            <a:r>
              <a:rPr lang="en-US" dirty="0" smtClean="0"/>
              <a:t>(G</a:t>
            </a:r>
            <a:r>
              <a:rPr lang="en-US" i="1" dirty="0" smtClean="0"/>
              <a:t>EO-VI Doc </a:t>
            </a:r>
            <a:r>
              <a:rPr lang="en-US" i="1" dirty="0"/>
              <a:t>12 Rev1)</a:t>
            </a:r>
          </a:p>
          <a:p>
            <a:pPr>
              <a:buNone/>
            </a:pPr>
            <a:r>
              <a:rPr lang="en-US" b="1" i="1" dirty="0"/>
              <a:t>Health: </a:t>
            </a:r>
            <a:endParaRPr lang="en-US" b="1" i="1" dirty="0" smtClean="0"/>
          </a:p>
          <a:p>
            <a:r>
              <a:rPr lang="en-US" dirty="0" smtClean="0"/>
              <a:t>Access </a:t>
            </a:r>
            <a:r>
              <a:rPr lang="en-US" dirty="0"/>
              <a:t>to improved environmental information and tools to support the global community </a:t>
            </a:r>
            <a:r>
              <a:rPr lang="en-US" dirty="0" smtClean="0"/>
              <a:t>of human </a:t>
            </a:r>
            <a:r>
              <a:rPr lang="en-US" dirty="0"/>
              <a:t>health and environment experts. </a:t>
            </a:r>
            <a:endParaRPr lang="en-US" dirty="0" smtClean="0"/>
          </a:p>
          <a:p>
            <a:r>
              <a:rPr lang="en-US" dirty="0" smtClean="0"/>
              <a:t>Increased </a:t>
            </a:r>
            <a:r>
              <a:rPr lang="en-US" dirty="0"/>
              <a:t>use of environmental information and tools </a:t>
            </a:r>
            <a:r>
              <a:rPr lang="en-US" dirty="0" smtClean="0"/>
              <a:t>to support </a:t>
            </a:r>
            <a:r>
              <a:rPr lang="en-US" dirty="0"/>
              <a:t>decision making in epidemics and/or disease management and planning for well-being.</a:t>
            </a:r>
          </a:p>
          <a:p>
            <a:r>
              <a:rPr lang="en-US" dirty="0"/>
              <a:t>Applying outcomes from other Societal Benefit Areas to improve health and well-being.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HE-02 Tracking Pollutants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Related GEOSS Strategic Target</a:t>
            </a:r>
            <a:r>
              <a:rPr lang="en-US" dirty="0" smtClean="0"/>
              <a:t>(G</a:t>
            </a:r>
            <a:r>
              <a:rPr lang="en-US" i="1" dirty="0" smtClean="0"/>
              <a:t>EO-VI Doc 12 Rev1)</a:t>
            </a:r>
          </a:p>
          <a:p>
            <a:r>
              <a:rPr lang="en-US" b="1" i="1" dirty="0" smtClean="0"/>
              <a:t>Health: </a:t>
            </a:r>
            <a:r>
              <a:rPr lang="en-US" dirty="0"/>
              <a:t>Access to improved environmental information and tools to support the global community </a:t>
            </a:r>
            <a:r>
              <a:rPr lang="en-US" dirty="0" smtClean="0"/>
              <a:t>of human </a:t>
            </a:r>
            <a:r>
              <a:rPr lang="en-US" dirty="0"/>
              <a:t>health and environment experts. Increased use of environmental information and tools </a:t>
            </a:r>
            <a:r>
              <a:rPr lang="en-US" dirty="0" smtClean="0"/>
              <a:t>to support </a:t>
            </a:r>
            <a:r>
              <a:rPr lang="en-US" dirty="0"/>
              <a:t>decision making in epidemics and/or disease management and planning for well-being.</a:t>
            </a:r>
          </a:p>
          <a:p>
            <a:r>
              <a:rPr lang="en-US" b="1" i="1" dirty="0"/>
              <a:t>Ecosystems: </a:t>
            </a:r>
            <a:r>
              <a:rPr lang="en-US" dirty="0"/>
              <a:t>Increased operational monitoring of major ecosystems on land on an annual basis</a:t>
            </a:r>
            <a:r>
              <a:rPr lang="en-US" dirty="0" smtClean="0"/>
              <a:t>. Increased </a:t>
            </a:r>
            <a:r>
              <a:rPr lang="en-US" dirty="0"/>
              <a:t>operational monitoring of major marine and coastal ecosystems on an annual basis.</a:t>
            </a:r>
            <a:endParaRPr lang="en-US" b="1" i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7707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HE-01 Tools </a:t>
            </a:r>
          </a:p>
          <a:p>
            <a:pPr algn="ctr"/>
            <a:r>
              <a:rPr lang="en-US" b="1" dirty="0" smtClean="0"/>
              <a:t>&amp; Info for </a:t>
            </a:r>
          </a:p>
          <a:p>
            <a:pPr algn="ctr"/>
            <a:r>
              <a:rPr lang="en-US" b="1" dirty="0" smtClean="0"/>
              <a:t>Health DM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1" y="259080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HE-02</a:t>
            </a:r>
          </a:p>
          <a:p>
            <a:pPr algn="ctr"/>
            <a:r>
              <a:rPr lang="en-US" b="1" dirty="0" smtClean="0"/>
              <a:t>Tracking</a:t>
            </a:r>
          </a:p>
          <a:p>
            <a:pPr algn="ctr"/>
            <a:r>
              <a:rPr lang="en-US" b="1" dirty="0"/>
              <a:t>P</a:t>
            </a:r>
            <a:r>
              <a:rPr lang="en-US" b="1" dirty="0" smtClean="0"/>
              <a:t>ollutants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Ecosystems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9" name="Hexagon 8"/>
          <p:cNvSpPr/>
          <p:nvPr/>
        </p:nvSpPr>
        <p:spPr>
          <a:xfrm>
            <a:off x="64008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Mercury</a:t>
            </a:r>
            <a:endParaRPr lang="en-US" b="1" dirty="0"/>
          </a:p>
        </p:txBody>
      </p:sp>
      <p:sp>
        <p:nvSpPr>
          <p:cNvPr id="10" name="Hexagon 9"/>
          <p:cNvSpPr/>
          <p:nvPr/>
        </p:nvSpPr>
        <p:spPr>
          <a:xfrm>
            <a:off x="76962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POPs, etc</a:t>
            </a:r>
            <a:endParaRPr lang="en-US" b="1" dirty="0"/>
          </a:p>
        </p:txBody>
      </p:sp>
      <p:sp>
        <p:nvSpPr>
          <p:cNvPr id="11" name="Hexagon 10"/>
          <p:cNvSpPr/>
          <p:nvPr/>
        </p:nvSpPr>
        <p:spPr>
          <a:xfrm>
            <a:off x="1524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AQ</a:t>
            </a:r>
            <a:endParaRPr lang="en-US" b="1" dirty="0"/>
          </a:p>
        </p:txBody>
      </p:sp>
      <p:sp>
        <p:nvSpPr>
          <p:cNvPr id="12" name="Hexagon 11"/>
          <p:cNvSpPr/>
          <p:nvPr/>
        </p:nvSpPr>
        <p:spPr>
          <a:xfrm>
            <a:off x="1524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</a:t>
            </a:r>
          </a:p>
          <a:p>
            <a:pPr algn="ctr"/>
            <a:r>
              <a:rPr lang="en-US" b="1" dirty="0" smtClean="0"/>
              <a:t>WQ</a:t>
            </a:r>
            <a:endParaRPr lang="en-US" b="1" dirty="0"/>
          </a:p>
        </p:txBody>
      </p:sp>
      <p:sp>
        <p:nvSpPr>
          <p:cNvPr id="13" name="Hexagon 12"/>
          <p:cNvSpPr/>
          <p:nvPr/>
        </p:nvSpPr>
        <p:spPr>
          <a:xfrm>
            <a:off x="15240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C3</a:t>
            </a:r>
          </a:p>
          <a:p>
            <a:pPr algn="ctr"/>
            <a:r>
              <a:rPr lang="en-US" b="1" dirty="0" err="1" smtClean="0"/>
              <a:t>VBorne</a:t>
            </a:r>
            <a:endParaRPr lang="en-US" b="1" dirty="0"/>
          </a:p>
        </p:txBody>
      </p:sp>
      <p:sp>
        <p:nvSpPr>
          <p:cNvPr id="14" name="Hexagon 13"/>
          <p:cNvSpPr/>
          <p:nvPr/>
        </p:nvSpPr>
        <p:spPr>
          <a:xfrm>
            <a:off x="15240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C4</a:t>
            </a:r>
          </a:p>
          <a:p>
            <a:pPr algn="ctr"/>
            <a:r>
              <a:rPr lang="en-US" b="1" dirty="0" smtClean="0"/>
              <a:t>Holistic</a:t>
            </a:r>
            <a:endParaRPr lang="en-US" b="1" dirty="0"/>
          </a:p>
        </p:txBody>
      </p:sp>
      <p:sp>
        <p:nvSpPr>
          <p:cNvPr id="19" name="Up Arrow 18"/>
          <p:cNvSpPr/>
          <p:nvPr/>
        </p:nvSpPr>
        <p:spPr>
          <a:xfrm>
            <a:off x="1371600" y="3124200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543800" y="3429000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5325070"/>
            <a:ext cx="1483868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SB-01   SB-04</a:t>
            </a:r>
            <a:endParaRPr lang="en-US" dirty="0"/>
          </a:p>
          <a:p>
            <a:r>
              <a:rPr lang="en-US" dirty="0" smtClean="0"/>
              <a:t>HE-01  WA-01</a:t>
            </a:r>
            <a:endParaRPr lang="en-US" dirty="0"/>
          </a:p>
          <a:p>
            <a:r>
              <a:rPr lang="en-US" dirty="0" smtClean="0"/>
              <a:t>EC-01   BI-01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715000"/>
            <a:ext cx="2057400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SB-01   DI-01  AG-01</a:t>
            </a:r>
          </a:p>
          <a:p>
            <a:r>
              <a:rPr lang="en-US" dirty="0" smtClean="0"/>
              <a:t>CL-01  WE-01 HE-01  WA-01 EC-01   BI-01</a:t>
            </a:r>
            <a:endParaRPr lang="en-US" dirty="0"/>
          </a:p>
        </p:txBody>
      </p:sp>
      <p:sp>
        <p:nvSpPr>
          <p:cNvPr id="24" name="Up-Down Arrow 23"/>
          <p:cNvSpPr/>
          <p:nvPr/>
        </p:nvSpPr>
        <p:spPr>
          <a:xfrm>
            <a:off x="1219200" y="4648200"/>
            <a:ext cx="609600" cy="11430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391400" y="4114800"/>
            <a:ext cx="609600" cy="12954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29400" y="4572000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992469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30" name="Up Arrow 29"/>
          <p:cNvSpPr/>
          <p:nvPr/>
        </p:nvSpPr>
        <p:spPr>
          <a:xfrm rot="2666723">
            <a:off x="2417818" y="1205919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19042871">
            <a:off x="6315206" y="1148769"/>
            <a:ext cx="304800" cy="18917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14400" y="152400"/>
            <a:ext cx="7251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HEALTH SBA TASKS AND TARGETS</a:t>
            </a:r>
            <a:endParaRPr lang="en-US" sz="4000" b="1" dirty="0"/>
          </a:p>
        </p:txBody>
      </p:sp>
      <p:sp>
        <p:nvSpPr>
          <p:cNvPr id="39" name="Up Arrow 38"/>
          <p:cNvSpPr/>
          <p:nvPr/>
        </p:nvSpPr>
        <p:spPr>
          <a:xfrm rot="17600012">
            <a:off x="5476513" y="485943"/>
            <a:ext cx="304800" cy="3313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57400" y="1752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 smtClean="0">
                <a:solidFill>
                  <a:srgbClr val="000000"/>
                </a:solidFill>
              </a:rPr>
              <a:t>-  -  -  -  -  -To be demonstrated by -  -  -  -  -  -</a:t>
            </a:r>
            <a:endParaRPr lang="en-US" sz="20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43000" y="36576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HE-01 </a:t>
            </a:r>
          </a:p>
          <a:p>
            <a:pPr algn="ctr"/>
            <a:r>
              <a:rPr lang="en-US" b="1" dirty="0" smtClean="0"/>
              <a:t>Task </a:t>
            </a:r>
          </a:p>
          <a:p>
            <a:pPr algn="ctr"/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315200" y="3581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HE-02 </a:t>
            </a:r>
          </a:p>
          <a:p>
            <a:pPr algn="ctr"/>
            <a:r>
              <a:rPr lang="en-US" b="1" dirty="0" smtClean="0"/>
              <a:t>Task </a:t>
            </a:r>
          </a:p>
          <a:p>
            <a:pPr algn="ctr"/>
            <a:r>
              <a:rPr lang="en-US" b="1" dirty="0" smtClean="0"/>
              <a:t>Team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WORK PLAN SYMPOSIUM </a:t>
            </a:r>
            <a:r>
              <a:rPr lang="en-US" b="1" dirty="0" smtClean="0"/>
              <a:t>2012</a:t>
            </a:r>
            <a:br>
              <a:rPr lang="en-US" b="1" dirty="0" smtClean="0"/>
            </a:br>
            <a:r>
              <a:rPr lang="en-US" b="1" dirty="0" smtClean="0"/>
              <a:t>General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The relevance of the information contained in the Component Sheets to monitoring </a:t>
            </a:r>
            <a:r>
              <a:rPr lang="en-US" dirty="0" smtClean="0"/>
              <a:t>should be </a:t>
            </a:r>
            <a:r>
              <a:rPr lang="en-US" dirty="0"/>
              <a:t>high. In </a:t>
            </a:r>
            <a:r>
              <a:rPr lang="en-US" dirty="0" smtClean="0"/>
              <a:t>particular</a:t>
            </a:r>
            <a:r>
              <a:rPr lang="en-US" dirty="0"/>
              <a:t> </a:t>
            </a:r>
            <a:r>
              <a:rPr lang="en-US" dirty="0" smtClean="0"/>
              <a:t>. . . .</a:t>
            </a:r>
          </a:p>
          <a:p>
            <a:r>
              <a:rPr lang="en-US" dirty="0" smtClean="0"/>
              <a:t>Statements </a:t>
            </a:r>
            <a:r>
              <a:rPr lang="en-US" dirty="0"/>
              <a:t>of activities &amp; outputs should be clear and </a:t>
            </a:r>
            <a:r>
              <a:rPr lang="en-US" dirty="0" smtClean="0"/>
              <a:t>concrete.</a:t>
            </a:r>
            <a:endParaRPr lang="en-US" dirty="0"/>
          </a:p>
          <a:p>
            <a:r>
              <a:rPr lang="en-US" dirty="0" smtClean="0"/>
              <a:t>Statements </a:t>
            </a:r>
            <a:r>
              <a:rPr lang="en-US" dirty="0"/>
              <a:t>should be objectively verifiable. It should be possible to determine </a:t>
            </a:r>
            <a:r>
              <a:rPr lang="en-US" dirty="0" smtClean="0"/>
              <a:t>later whether </a:t>
            </a:r>
            <a:r>
              <a:rPr lang="en-US" dirty="0"/>
              <a:t>or not the activity or output was completed as </a:t>
            </a:r>
            <a:r>
              <a:rPr lang="en-US" dirty="0" smtClean="0"/>
              <a:t>planned.</a:t>
            </a:r>
          </a:p>
          <a:p>
            <a:r>
              <a:rPr lang="en-US" dirty="0" smtClean="0"/>
              <a:t>Vague </a:t>
            </a:r>
            <a:r>
              <a:rPr lang="en-US" dirty="0"/>
              <a:t>adjectives should be avoided, such as “improved”, “enhanced”. What should </a:t>
            </a:r>
            <a:r>
              <a:rPr lang="en-US" dirty="0" smtClean="0"/>
              <a:t>be described </a:t>
            </a:r>
            <a:r>
              <a:rPr lang="en-US" dirty="0"/>
              <a:t>should be “what will be improved and in what way</a:t>
            </a:r>
            <a:r>
              <a:rPr lang="en-US" dirty="0" smtClean="0"/>
              <a:t>”.</a:t>
            </a:r>
            <a:endParaRPr lang="en-US" dirty="0"/>
          </a:p>
          <a:p>
            <a:r>
              <a:rPr lang="en-US" dirty="0" smtClean="0"/>
              <a:t>Outputs </a:t>
            </a:r>
            <a:r>
              <a:rPr lang="en-US" dirty="0"/>
              <a:t>should not be phrased as actions (should not include verbs). They should </a:t>
            </a:r>
            <a:r>
              <a:rPr lang="en-US" dirty="0" smtClean="0"/>
              <a:t>also not </a:t>
            </a:r>
            <a:r>
              <a:rPr lang="en-US" dirty="0"/>
              <a:t>be </a:t>
            </a:r>
            <a:r>
              <a:rPr lang="en-US" dirty="0" smtClean="0"/>
              <a:t>outcomes.</a:t>
            </a:r>
            <a:endParaRPr lang="en-US" dirty="0"/>
          </a:p>
          <a:p>
            <a:r>
              <a:rPr lang="en-US" dirty="0" smtClean="0"/>
              <a:t>Activities </a:t>
            </a:r>
            <a:r>
              <a:rPr lang="en-US" dirty="0"/>
              <a:t>should not repeat the output, e.g. “Develop report on…”. In general, </a:t>
            </a:r>
            <a:r>
              <a:rPr lang="en-US" dirty="0" smtClean="0"/>
              <a:t>there should </a:t>
            </a:r>
            <a:r>
              <a:rPr lang="en-US" dirty="0"/>
              <a:t>be more activities than outputs</a:t>
            </a:r>
          </a:p>
          <a:p>
            <a:r>
              <a:rPr lang="en-US" dirty="0" smtClean="0"/>
              <a:t>Each </a:t>
            </a:r>
            <a:r>
              <a:rPr lang="en-US" dirty="0"/>
              <a:t>activity and output should be a single, discrete </a:t>
            </a:r>
            <a:r>
              <a:rPr lang="en-US" dirty="0" smtClean="0"/>
              <a:t>item.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27707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HE-01 Tools </a:t>
            </a:r>
          </a:p>
          <a:p>
            <a:pPr algn="ctr"/>
            <a:r>
              <a:rPr lang="en-US" b="1" dirty="0" smtClean="0"/>
              <a:t>&amp; Info for </a:t>
            </a:r>
          </a:p>
          <a:p>
            <a:pPr algn="ctr"/>
            <a:r>
              <a:rPr lang="en-US" b="1" dirty="0" smtClean="0"/>
              <a:t>Health DM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1" y="2590800"/>
            <a:ext cx="1295399" cy="923330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HE-02</a:t>
            </a:r>
          </a:p>
          <a:p>
            <a:pPr algn="ctr"/>
            <a:r>
              <a:rPr lang="en-US" b="1" dirty="0" smtClean="0"/>
              <a:t>Tracking</a:t>
            </a:r>
          </a:p>
          <a:p>
            <a:pPr algn="ctr"/>
            <a:r>
              <a:rPr lang="en-US" b="1" dirty="0"/>
              <a:t>P</a:t>
            </a:r>
            <a:r>
              <a:rPr lang="en-US" b="1" dirty="0" smtClean="0"/>
              <a:t>ollutants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Health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914400"/>
            <a:ext cx="1295399" cy="646331"/>
          </a:xfrm>
          <a:prstGeom prst="rect">
            <a:avLst/>
          </a:prstGeom>
          <a:noFill/>
          <a:ln w="15875">
            <a:solidFill>
              <a:srgbClr val="0070C0"/>
            </a:solidFill>
          </a:ln>
          <a:effectLst>
            <a:outerShdw blurRad="50800" dist="50800" dir="5400000" algn="ctr" rotWithShape="0">
              <a:schemeClr val="tx2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Ecosystems</a:t>
            </a:r>
          </a:p>
          <a:p>
            <a:pPr algn="ctr"/>
            <a:r>
              <a:rPr lang="en-US" b="1" dirty="0" smtClean="0"/>
              <a:t>Target</a:t>
            </a:r>
            <a:endParaRPr lang="en-US" dirty="0"/>
          </a:p>
        </p:txBody>
      </p:sp>
      <p:sp>
        <p:nvSpPr>
          <p:cNvPr id="9" name="Hexagon 8"/>
          <p:cNvSpPr/>
          <p:nvPr/>
        </p:nvSpPr>
        <p:spPr>
          <a:xfrm>
            <a:off x="64008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Mercury</a:t>
            </a:r>
            <a:endParaRPr lang="en-US" b="1" dirty="0"/>
          </a:p>
        </p:txBody>
      </p:sp>
      <p:sp>
        <p:nvSpPr>
          <p:cNvPr id="10" name="Hexagon 9"/>
          <p:cNvSpPr/>
          <p:nvPr/>
        </p:nvSpPr>
        <p:spPr>
          <a:xfrm>
            <a:off x="7696200" y="374273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POPs, etc</a:t>
            </a:r>
            <a:endParaRPr lang="en-US" b="1" dirty="0"/>
          </a:p>
        </p:txBody>
      </p:sp>
      <p:sp>
        <p:nvSpPr>
          <p:cNvPr id="11" name="Hexagon 10"/>
          <p:cNvSpPr/>
          <p:nvPr/>
        </p:nvSpPr>
        <p:spPr>
          <a:xfrm>
            <a:off x="1524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C1</a:t>
            </a:r>
          </a:p>
          <a:p>
            <a:pPr algn="ctr"/>
            <a:r>
              <a:rPr lang="en-US" b="1" dirty="0" smtClean="0"/>
              <a:t>AQ</a:t>
            </a:r>
            <a:endParaRPr lang="en-US" b="1" dirty="0"/>
          </a:p>
        </p:txBody>
      </p:sp>
      <p:sp>
        <p:nvSpPr>
          <p:cNvPr id="12" name="Hexagon 11"/>
          <p:cNvSpPr/>
          <p:nvPr/>
        </p:nvSpPr>
        <p:spPr>
          <a:xfrm>
            <a:off x="1524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C2 </a:t>
            </a:r>
          </a:p>
          <a:p>
            <a:pPr algn="ctr"/>
            <a:r>
              <a:rPr lang="en-US" b="1" dirty="0" smtClean="0"/>
              <a:t>WQ</a:t>
            </a:r>
            <a:endParaRPr lang="en-US" b="1" dirty="0"/>
          </a:p>
        </p:txBody>
      </p:sp>
      <p:sp>
        <p:nvSpPr>
          <p:cNvPr id="13" name="Hexagon 12"/>
          <p:cNvSpPr/>
          <p:nvPr/>
        </p:nvSpPr>
        <p:spPr>
          <a:xfrm>
            <a:off x="1524000" y="35052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C3</a:t>
            </a:r>
          </a:p>
          <a:p>
            <a:pPr algn="ctr"/>
            <a:r>
              <a:rPr lang="en-US" b="1" dirty="0" err="1" smtClean="0"/>
              <a:t>VBorne</a:t>
            </a:r>
            <a:endParaRPr lang="en-US" b="1" dirty="0"/>
          </a:p>
        </p:txBody>
      </p:sp>
      <p:sp>
        <p:nvSpPr>
          <p:cNvPr id="14" name="Hexagon 13"/>
          <p:cNvSpPr/>
          <p:nvPr/>
        </p:nvSpPr>
        <p:spPr>
          <a:xfrm>
            <a:off x="1524000" y="4191000"/>
            <a:ext cx="1371600" cy="6858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C4</a:t>
            </a:r>
          </a:p>
          <a:p>
            <a:pPr algn="ctr"/>
            <a:r>
              <a:rPr lang="en-US" b="1" dirty="0" smtClean="0"/>
              <a:t>Holistic</a:t>
            </a:r>
            <a:endParaRPr lang="en-US" b="1" dirty="0"/>
          </a:p>
        </p:txBody>
      </p:sp>
      <p:sp>
        <p:nvSpPr>
          <p:cNvPr id="19" name="Up Arrow 18"/>
          <p:cNvSpPr/>
          <p:nvPr/>
        </p:nvSpPr>
        <p:spPr>
          <a:xfrm>
            <a:off x="1371600" y="3124200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543800" y="3429000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10400" y="5325070"/>
            <a:ext cx="1483868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SB-01   SB-04</a:t>
            </a:r>
            <a:endParaRPr lang="en-US" dirty="0"/>
          </a:p>
          <a:p>
            <a:r>
              <a:rPr lang="en-US" dirty="0" smtClean="0"/>
              <a:t>HE-01  WA-01</a:t>
            </a:r>
            <a:endParaRPr lang="en-US" dirty="0"/>
          </a:p>
          <a:p>
            <a:r>
              <a:rPr lang="en-US" dirty="0" smtClean="0"/>
              <a:t>EC-01   BI-01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" y="5715000"/>
            <a:ext cx="2057400" cy="923330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SB-01   DI-01  AG-01</a:t>
            </a:r>
          </a:p>
          <a:p>
            <a:r>
              <a:rPr lang="en-US" dirty="0" smtClean="0"/>
              <a:t>CL-01  WE-01 HE-01  WA-01 EC-01   BI-01</a:t>
            </a:r>
            <a:endParaRPr lang="en-US" dirty="0"/>
          </a:p>
        </p:txBody>
      </p:sp>
      <p:sp>
        <p:nvSpPr>
          <p:cNvPr id="24" name="Up-Down Arrow 23"/>
          <p:cNvSpPr/>
          <p:nvPr/>
        </p:nvSpPr>
        <p:spPr>
          <a:xfrm>
            <a:off x="1219200" y="4648200"/>
            <a:ext cx="609600" cy="11430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-Down Arrow 24"/>
          <p:cNvSpPr/>
          <p:nvPr/>
        </p:nvSpPr>
        <p:spPr>
          <a:xfrm>
            <a:off x="7391400" y="4114800"/>
            <a:ext cx="609600" cy="12954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29400" y="4572000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4992469"/>
            <a:ext cx="20898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Be </a:t>
            </a:r>
            <a:r>
              <a:rPr lang="en-US" b="1" dirty="0" smtClean="0"/>
              <a:t>Implemented </a:t>
            </a:r>
          </a:p>
          <a:p>
            <a:r>
              <a:rPr lang="en-US" b="1" dirty="0" smtClean="0"/>
              <a:t>in </a:t>
            </a:r>
            <a:r>
              <a:rPr lang="en-US" b="1" dirty="0"/>
              <a:t>Connection with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657600" y="2438400"/>
            <a:ext cx="1828800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Societal Benefit</a:t>
            </a:r>
          </a:p>
          <a:p>
            <a:pPr algn="ctr"/>
            <a:r>
              <a:rPr lang="en-US" b="1" dirty="0" smtClean="0"/>
              <a:t>Implementation Board</a:t>
            </a:r>
            <a:endParaRPr lang="en-US" b="1" dirty="0"/>
          </a:p>
        </p:txBody>
      </p:sp>
      <p:sp>
        <p:nvSpPr>
          <p:cNvPr id="30" name="Up Arrow 29"/>
          <p:cNvSpPr/>
          <p:nvPr/>
        </p:nvSpPr>
        <p:spPr>
          <a:xfrm rot="2666723">
            <a:off x="2417818" y="1205919"/>
            <a:ext cx="3048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Up Arrow 30"/>
          <p:cNvSpPr/>
          <p:nvPr/>
        </p:nvSpPr>
        <p:spPr>
          <a:xfrm rot="19042871">
            <a:off x="6315206" y="1148769"/>
            <a:ext cx="304800" cy="18917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352800" y="3468469"/>
            <a:ext cx="2437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Review and Integration</a:t>
            </a:r>
          </a:p>
          <a:p>
            <a:pPr algn="ctr"/>
            <a:r>
              <a:rPr lang="en-US" b="1" dirty="0" smtClean="0"/>
              <a:t> of Component Outputs</a:t>
            </a:r>
          </a:p>
          <a:p>
            <a:pPr algn="ctr"/>
            <a:r>
              <a:rPr lang="en-US" b="1" dirty="0" smtClean="0"/>
              <a:t>And Outcomes</a:t>
            </a:r>
            <a:endParaRPr lang="en-US" b="1" dirty="0"/>
          </a:p>
        </p:txBody>
      </p:sp>
      <p:sp>
        <p:nvSpPr>
          <p:cNvPr id="35" name="Up Arrow 34"/>
          <p:cNvSpPr/>
          <p:nvPr/>
        </p:nvSpPr>
        <p:spPr>
          <a:xfrm rot="18848673">
            <a:off x="3919598" y="1362308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1000" y="152400"/>
            <a:ext cx="8388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HEALTH SBA TASKS AND GOVERNANCE</a:t>
            </a:r>
            <a:endParaRPr lang="en-US" sz="4000" b="1" dirty="0"/>
          </a:p>
        </p:txBody>
      </p:sp>
      <p:sp>
        <p:nvSpPr>
          <p:cNvPr id="39" name="Up Arrow 38"/>
          <p:cNvSpPr/>
          <p:nvPr/>
        </p:nvSpPr>
        <p:spPr>
          <a:xfrm rot="17600012">
            <a:off x="5476513" y="485943"/>
            <a:ext cx="304800" cy="33138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Up Arrow 33"/>
          <p:cNvSpPr/>
          <p:nvPr/>
        </p:nvSpPr>
        <p:spPr>
          <a:xfrm rot="2666723">
            <a:off x="4750072" y="1370864"/>
            <a:ext cx="304800" cy="128390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Up-Down Arrow 39"/>
          <p:cNvSpPr/>
          <p:nvPr/>
        </p:nvSpPr>
        <p:spPr>
          <a:xfrm rot="5400000">
            <a:off x="2743200" y="2362200"/>
            <a:ext cx="381000" cy="14478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Up-Down Arrow 40"/>
          <p:cNvSpPr/>
          <p:nvPr/>
        </p:nvSpPr>
        <p:spPr>
          <a:xfrm rot="5400000">
            <a:off x="6057900" y="2324100"/>
            <a:ext cx="381000" cy="1524000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057400" y="1752600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i="1" dirty="0" smtClean="0">
                <a:solidFill>
                  <a:srgbClr val="000000"/>
                </a:solidFill>
              </a:rPr>
              <a:t>-  -  -  -  -  -To be demonstrated by -  -  -  -  -  -</a:t>
            </a:r>
            <a:endParaRPr lang="en-US" sz="20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2362200" y="2743200"/>
            <a:ext cx="118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Reports to</a:t>
            </a:r>
          </a:p>
          <a:p>
            <a:pPr algn="ctr"/>
            <a:r>
              <a:rPr lang="en-US" b="1" dirty="0" err="1" smtClean="0"/>
              <a:t>ExCom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38800" y="2743200"/>
            <a:ext cx="1180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Reports to</a:t>
            </a:r>
          </a:p>
          <a:p>
            <a:pPr algn="ctr"/>
            <a:r>
              <a:rPr lang="en-US" b="1" dirty="0" err="1" smtClean="0"/>
              <a:t>ExCom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143000" y="36576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HE-01 </a:t>
            </a:r>
          </a:p>
          <a:p>
            <a:r>
              <a:rPr lang="en-US" b="1" dirty="0" smtClean="0"/>
              <a:t>Task </a:t>
            </a:r>
          </a:p>
          <a:p>
            <a:r>
              <a:rPr lang="en-US" b="1" dirty="0" smtClean="0"/>
              <a:t>Team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315200" y="3581400"/>
            <a:ext cx="800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HE-02 </a:t>
            </a:r>
          </a:p>
          <a:p>
            <a:r>
              <a:rPr lang="en-US" b="1" dirty="0" smtClean="0"/>
              <a:t>Task </a:t>
            </a:r>
          </a:p>
          <a:p>
            <a:r>
              <a:rPr lang="en-US" b="1" dirty="0" smtClean="0"/>
              <a:t>Team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7439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4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CA" sz="3600" dirty="0"/>
              <a:t>Aspects of </a:t>
            </a:r>
            <a:r>
              <a:rPr lang="en-CA" sz="3600" dirty="0" smtClean="0"/>
              <a:t>Monitoring by Implementation Boards</a:t>
            </a:r>
            <a:endParaRPr lang="en-US" sz="3600" dirty="0"/>
          </a:p>
        </p:txBody>
      </p:sp>
      <p:sp>
        <p:nvSpPr>
          <p:cNvPr id="12" name="Oval Callout 11"/>
          <p:cNvSpPr/>
          <p:nvPr/>
        </p:nvSpPr>
        <p:spPr>
          <a:xfrm>
            <a:off x="685800" y="5715000"/>
            <a:ext cx="3962400" cy="1143000"/>
          </a:xfrm>
          <a:prstGeom prst="wedgeEllipseCallout">
            <a:avLst>
              <a:gd name="adj1" fmla="val -50417"/>
              <a:gd name="adj2" fmla="val -1094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/>
              <a:t>Were all of the planned inputs provided?</a:t>
            </a:r>
            <a:endParaRPr lang="en-US" sz="2400" dirty="0"/>
          </a:p>
        </p:txBody>
      </p:sp>
      <p:sp>
        <p:nvSpPr>
          <p:cNvPr id="13" name="Oval Callout 12"/>
          <p:cNvSpPr/>
          <p:nvPr/>
        </p:nvSpPr>
        <p:spPr>
          <a:xfrm>
            <a:off x="1905000" y="4419600"/>
            <a:ext cx="3733800" cy="1143000"/>
          </a:xfrm>
          <a:prstGeom prst="wedgeEllipseCallout">
            <a:avLst>
              <a:gd name="adj1" fmla="val -28616"/>
              <a:gd name="adj2" fmla="val -650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/>
              <a:t>Did the activities occur as planned? </a:t>
            </a:r>
            <a:endParaRPr lang="en-US" sz="2400" dirty="0"/>
          </a:p>
        </p:txBody>
      </p:sp>
      <p:sp>
        <p:nvSpPr>
          <p:cNvPr id="14" name="Oval Callout 13"/>
          <p:cNvSpPr/>
          <p:nvPr/>
        </p:nvSpPr>
        <p:spPr>
          <a:xfrm>
            <a:off x="4724400" y="990600"/>
            <a:ext cx="4114800" cy="1219200"/>
          </a:xfrm>
          <a:prstGeom prst="wedgeEllipseCallout">
            <a:avLst>
              <a:gd name="adj1" fmla="val -58333"/>
              <a:gd name="adj2" fmla="val 447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/>
              <a:t>Were the outputs produced as expected?</a:t>
            </a:r>
            <a:endParaRPr lang="en-US" sz="2400" dirty="0"/>
          </a:p>
        </p:txBody>
      </p:sp>
      <p:sp>
        <p:nvSpPr>
          <p:cNvPr id="15" name="Oval Callout 14"/>
          <p:cNvSpPr/>
          <p:nvPr/>
        </p:nvSpPr>
        <p:spPr>
          <a:xfrm>
            <a:off x="5334000" y="3581400"/>
            <a:ext cx="3810000" cy="1828800"/>
          </a:xfrm>
          <a:prstGeom prst="wedgeEllipseCallout">
            <a:avLst>
              <a:gd name="adj1" fmla="val -28031"/>
              <a:gd name="adj2" fmla="val -826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400" dirty="0"/>
              <a:t>Are performance indicator values consistent with expectations?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 2012-2015 Work </a:t>
            </a:r>
            <a:r>
              <a:rPr lang="en-US" b="1" dirty="0" smtClean="0"/>
              <a:t>Plan Progress Report to </a:t>
            </a:r>
            <a:r>
              <a:rPr lang="en-US" b="1" dirty="0" err="1" smtClean="0"/>
              <a:t>ExCom</a:t>
            </a:r>
            <a:r>
              <a:rPr lang="en-US" b="1" dirty="0" smtClean="0"/>
              <a:t>  July 2012 – HE-01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/>
              <a:t>Task </a:t>
            </a:r>
            <a:r>
              <a:rPr lang="en-US" sz="3600" b="1" dirty="0" smtClean="0"/>
              <a:t>Overview of Progress</a:t>
            </a:r>
            <a:endParaRPr lang="en-US" sz="3600" b="1" dirty="0"/>
          </a:p>
          <a:p>
            <a:r>
              <a:rPr lang="en-US" dirty="0"/>
              <a:t>The Health Community of Practice worked to reorganize its strategy and activities under the </a:t>
            </a:r>
            <a:r>
              <a:rPr lang="en-US" dirty="0" smtClean="0"/>
              <a:t>new Work </a:t>
            </a:r>
            <a:r>
              <a:rPr lang="en-US" dirty="0"/>
              <a:t>Plan structure.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b="1" dirty="0"/>
              <a:t>resulted into an end-to-end approach to each area </a:t>
            </a:r>
            <a:r>
              <a:rPr lang="en-US" dirty="0"/>
              <a:t>(airborne diseases and </a:t>
            </a:r>
            <a:r>
              <a:rPr lang="en-US" dirty="0" smtClean="0"/>
              <a:t>air quality</a:t>
            </a:r>
            <a:r>
              <a:rPr lang="en-US" dirty="0"/>
              <a:t>, water-borne diseases, vector-borne diseases), </a:t>
            </a:r>
            <a:r>
              <a:rPr lang="en-US" b="1" dirty="0"/>
              <a:t>and a holistic approach to health services</a:t>
            </a:r>
            <a:r>
              <a:rPr lang="en-US" dirty="0"/>
              <a:t> (</a:t>
            </a:r>
            <a:r>
              <a:rPr lang="en-US" dirty="0" smtClean="0"/>
              <a:t>urban health </a:t>
            </a:r>
            <a:r>
              <a:rPr lang="en-US" dirty="0"/>
              <a:t>forecasting, infectious disease emergence and spread). </a:t>
            </a:r>
            <a:endParaRPr lang="en-US" dirty="0" smtClean="0"/>
          </a:p>
          <a:p>
            <a:r>
              <a:rPr lang="en-US" dirty="0" smtClean="0"/>
              <a:t>While </a:t>
            </a:r>
            <a:r>
              <a:rPr lang="en-US" b="1" dirty="0"/>
              <a:t>individual projects made </a:t>
            </a:r>
            <a:r>
              <a:rPr lang="en-US" b="1" dirty="0" smtClean="0"/>
              <a:t>progress </a:t>
            </a:r>
            <a:r>
              <a:rPr lang="en-US" dirty="0" smtClean="0"/>
              <a:t>in </a:t>
            </a:r>
            <a:r>
              <a:rPr lang="en-US" dirty="0"/>
              <a:t>their respective areas, the Community of Practice is working to design a </a:t>
            </a:r>
            <a:r>
              <a:rPr lang="en-US" b="1" dirty="0"/>
              <a:t>“bigger picture” </a:t>
            </a:r>
            <a:r>
              <a:rPr lang="en-US" dirty="0"/>
              <a:t>for </a:t>
            </a:r>
            <a:r>
              <a:rPr lang="en-US" dirty="0" smtClean="0"/>
              <a:t>the Health </a:t>
            </a:r>
            <a:r>
              <a:rPr lang="en-US" dirty="0"/>
              <a:t>Societal Benefit Area, trying to </a:t>
            </a:r>
            <a:r>
              <a:rPr lang="en-US" b="1" dirty="0"/>
              <a:t>identify priority areas, resources and people </a:t>
            </a:r>
            <a:r>
              <a:rPr lang="en-US" dirty="0"/>
              <a:t>who are able </a:t>
            </a:r>
            <a:r>
              <a:rPr lang="en-US" dirty="0" smtClean="0"/>
              <a:t>to contribute </a:t>
            </a:r>
            <a:r>
              <a:rPr lang="en-US" dirty="0"/>
              <a:t>to the Task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1409</Words>
  <Application>Microsoft Office PowerPoint</Application>
  <PresentationFormat>On-screen Show (4:3)</PresentationFormat>
  <Paragraphs>245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GEO 2012-15 Work Plan rev 1.1 HEALTH SBA Two Tasks Six Task Components Health and Ecosystems Targets</vt:lpstr>
      <vt:lpstr>Understanding environmental factors affecting human health &amp; well-being</vt:lpstr>
      <vt:lpstr>HE-01 Tools and Information for Health Decision-Making</vt:lpstr>
      <vt:lpstr>HE-02 Tracking Pollutants</vt:lpstr>
      <vt:lpstr>Slide 5</vt:lpstr>
      <vt:lpstr>GEO WORK PLAN SYMPOSIUM 2012 General Advice</vt:lpstr>
      <vt:lpstr>Slide 7</vt:lpstr>
      <vt:lpstr>Aspects of Monitoring by Implementation Boards</vt:lpstr>
      <vt:lpstr>GEO 2012-2015 Work Plan Progress Report to ExCom  July 2012 – HE-01</vt:lpstr>
      <vt:lpstr>GEO 2012-2015 Work Plan Progress Report to ExCom  July 2012 – HE-01</vt:lpstr>
      <vt:lpstr>GEO 2012-2015 Work Plan Progress Report to ExCom  July 2012 – HE-01</vt:lpstr>
      <vt:lpstr>GEO 2012-2015 Work Plan Progress Report to ExCom  July 2012 – HE-02</vt:lpstr>
      <vt:lpstr>GEO 2012-2015 Work Plan Progress Report to ExCom  July 2012 – HE-02</vt:lpstr>
      <vt:lpstr>GEO 2012-2015 Work Plan Progress Report to ExCom  July 2012 – HE-02</vt:lpstr>
      <vt:lpstr>Slide 15</vt:lpstr>
      <vt:lpstr>Health and Environment CoP</vt:lpstr>
      <vt:lpstr>GEO Health &amp; Environment Community of Practice, 4th Workshop, 25-27 July 2012</vt:lpstr>
      <vt:lpstr>Highlights from CoP Meeting </vt:lpstr>
      <vt:lpstr>Next Steps from Health CoP Workshop 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36</cp:revision>
  <dcterms:created xsi:type="dcterms:W3CDTF">2012-08-28T12:14:29Z</dcterms:created>
  <dcterms:modified xsi:type="dcterms:W3CDTF">2012-08-30T08:58:37Z</dcterms:modified>
</cp:coreProperties>
</file>